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ia Cadena Castillo" initials="SCC" lastIdx="0" clrIdx="0">
    <p:extLst>
      <p:ext uri="{19B8F6BF-5375-455C-9EA6-DF929625EA0E}">
        <p15:presenceInfo xmlns:p15="http://schemas.microsoft.com/office/powerpoint/2012/main" userId="S-1-5-21-1078081533-682003330-1801674531-190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E69"/>
    <a:srgbClr val="C0003B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53"/>
    <p:restoredTop sz="94648"/>
  </p:normalViewPr>
  <p:slideViewPr>
    <p:cSldViewPr snapToGrid="0" snapToObjects="1">
      <p:cViewPr varScale="1">
        <p:scale>
          <a:sx n="122" d="100"/>
          <a:sy n="122" d="100"/>
        </p:scale>
        <p:origin x="25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2661389"/>
            <a:ext cx="9144000" cy="1311743"/>
          </a:xfrm>
        </p:spPr>
        <p:txBody>
          <a:bodyPr anchor="t">
            <a:normAutofit/>
          </a:bodyPr>
          <a:lstStyle>
            <a:lvl1pPr algn="ctr">
              <a:defRPr sz="3600"/>
            </a:lvl1pPr>
          </a:lstStyle>
          <a:p>
            <a:r>
              <a:rPr lang="es-ES_tradnl" dirty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7882" y="4516438"/>
            <a:ext cx="11153104" cy="1655762"/>
          </a:xfrm>
        </p:spPr>
        <p:txBody>
          <a:bodyPr/>
          <a:lstStyle>
            <a:lvl1pPr marL="0" indent="0" algn="ctr">
              <a:buNone/>
              <a:defRPr sz="240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ctrTitle"/>
          </p:nvPr>
        </p:nvSpPr>
        <p:spPr>
          <a:xfrm>
            <a:off x="1524000" y="2661389"/>
            <a:ext cx="9144000" cy="1311743"/>
          </a:xfrm>
        </p:spPr>
        <p:txBody>
          <a:bodyPr anchor="t">
            <a:normAutofit/>
          </a:bodyPr>
          <a:lstStyle>
            <a:lvl1pPr algn="ctr">
              <a:defRPr sz="3600"/>
            </a:lvl1pPr>
          </a:lstStyle>
          <a:p>
            <a:r>
              <a:rPr lang="es-ES_tradnl" dirty="0"/>
              <a:t>Haga clic para modificar el estilo de título del patrón</a:t>
            </a:r>
          </a:p>
        </p:txBody>
      </p:sp>
      <p:sp>
        <p:nvSpPr>
          <p:cNvPr id="6" name="Subtítulo 2"/>
          <p:cNvSpPr>
            <a:spLocks noGrp="1"/>
          </p:cNvSpPr>
          <p:nvPr>
            <p:ph type="subTitle" idx="1"/>
          </p:nvPr>
        </p:nvSpPr>
        <p:spPr>
          <a:xfrm>
            <a:off x="437882" y="4516438"/>
            <a:ext cx="11153104" cy="1655762"/>
          </a:xfrm>
        </p:spPr>
        <p:txBody>
          <a:bodyPr/>
          <a:lstStyle>
            <a:lvl1pPr marL="0" indent="0" algn="ctr">
              <a:buNone/>
              <a:defRPr sz="240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CA8BC-241C-B04D-BC0A-C2AA77DD7555}" type="datetimeFigureOut">
              <a:rPr lang="es-ES_tradnl" smtClean="0"/>
              <a:t>21/06/2019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67DCB-DC23-2B41-9C70-1BBF43C8898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s.ccm.net/contents/139-cifrado-de-sustituc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B7A52CC-77E3-4A46-9D51-63794C7EE0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Algoritmos criptografía clásica </a:t>
            </a:r>
            <a:br>
              <a:rPr lang="es-CO" dirty="0" smtClean="0"/>
            </a:br>
            <a:r>
              <a:rPr lang="es-CO" dirty="0" smtClean="0"/>
              <a:t>VIGENERE - FEISTEL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013DCB40-FB30-8C48-AEB5-F94154B17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5446" y="4516438"/>
            <a:ext cx="4157785" cy="1655762"/>
          </a:xfrm>
        </p:spPr>
        <p:txBody>
          <a:bodyPr/>
          <a:lstStyle/>
          <a:p>
            <a:r>
              <a:rPr lang="es-CO" dirty="0" smtClean="0"/>
              <a:t>Camilo Quintero Álvarez.</a:t>
            </a:r>
          </a:p>
          <a:p>
            <a:r>
              <a:rPr lang="es-CO" dirty="0" smtClean="0"/>
              <a:t>Emilio Guzmán </a:t>
            </a:r>
            <a:r>
              <a:rPr lang="es-CO" dirty="0" err="1" smtClean="0"/>
              <a:t>vidal</a:t>
            </a:r>
            <a:r>
              <a:rPr lang="es-CO" dirty="0" smtClean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286587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9868"/>
          <a:stretch/>
        </p:blipFill>
        <p:spPr>
          <a:xfrm>
            <a:off x="485409" y="1723292"/>
            <a:ext cx="5781675" cy="50995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25" y="3015761"/>
            <a:ext cx="5705475" cy="25146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181231" y="328246"/>
            <a:ext cx="3493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CODIGO FEISTEL</a:t>
            </a:r>
            <a:endParaRPr lang="es-CO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98191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42" y="1261513"/>
            <a:ext cx="5079512" cy="54595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413" t="3191" r="3769"/>
          <a:stretch/>
        </p:blipFill>
        <p:spPr>
          <a:xfrm>
            <a:off x="6541476" y="1414585"/>
            <a:ext cx="4618893" cy="530408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219569" y="508000"/>
            <a:ext cx="1703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CIFRAR</a:t>
            </a:r>
            <a:endParaRPr lang="es-CO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549663" y="508000"/>
            <a:ext cx="2278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DESCIFRAR</a:t>
            </a:r>
            <a:endParaRPr lang="es-CO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63637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8DC0385-0093-6344-9853-CBE376FEB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7846" y="257909"/>
            <a:ext cx="9648588" cy="1480024"/>
          </a:xfrm>
        </p:spPr>
        <p:txBody>
          <a:bodyPr/>
          <a:lstStyle/>
          <a:p>
            <a:r>
              <a:rPr lang="es-ES" b="1" dirty="0">
                <a:solidFill>
                  <a:schemeClr val="bg1"/>
                </a:solidFill>
              </a:rPr>
              <a:t>CIFRADO VIGENERE</a:t>
            </a:r>
            <a:r>
              <a:rPr lang="es-CO" b="1" dirty="0">
                <a:solidFill>
                  <a:schemeClr val="bg1"/>
                </a:solidFill>
              </a:rPr>
              <a:t/>
            </a:r>
            <a:br>
              <a:rPr lang="es-CO" b="1" dirty="0">
                <a:solidFill>
                  <a:schemeClr val="bg1"/>
                </a:solidFill>
              </a:rPr>
            </a:b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0F8AF112-6A41-614E-98AB-FF47876ED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128" y="997921"/>
            <a:ext cx="11777564" cy="2861285"/>
          </a:xfrm>
        </p:spPr>
        <p:txBody>
          <a:bodyPr>
            <a:normAutofit/>
          </a:bodyPr>
          <a:lstStyle/>
          <a:p>
            <a:pPr algn="just"/>
            <a:r>
              <a:rPr lang="es-ES" b="1" dirty="0"/>
              <a:t> </a:t>
            </a:r>
            <a:endParaRPr lang="es-CO" dirty="0"/>
          </a:p>
          <a:p>
            <a:pPr algn="just"/>
            <a:r>
              <a:rPr lang="es-ES" dirty="0"/>
              <a:t>El cifrado </a:t>
            </a:r>
            <a:r>
              <a:rPr lang="es-ES" dirty="0" err="1"/>
              <a:t>Vigenere</a:t>
            </a:r>
            <a:r>
              <a:rPr lang="es-ES" dirty="0"/>
              <a:t> es un criptosistema simétrico, es decir, utiliza la misma clave para cifrar y descifrar. El cifrado </a:t>
            </a:r>
            <a:r>
              <a:rPr lang="es-ES" dirty="0" err="1"/>
              <a:t>Vigenère</a:t>
            </a:r>
            <a:r>
              <a:rPr lang="es-ES" dirty="0"/>
              <a:t> se asemeja mucho al </a:t>
            </a:r>
            <a:r>
              <a:rPr lang="es-ES" dirty="0">
                <a:hlinkClick r:id="rId2"/>
              </a:rPr>
              <a:t>cifrado César</a:t>
            </a:r>
            <a:r>
              <a:rPr lang="es-ES" dirty="0"/>
              <a:t>, pero su diferencia radica en que el primero utiliza una clave más larga para contrarrestar el gran problema del cifrado César, y es el hecho de que una letra sólo puede ser codificada de una forma. Para resolver este problema, se utiliza una palabra clave en lugar de un carácter simple. </a:t>
            </a:r>
            <a:endParaRPr lang="es-CO" dirty="0"/>
          </a:p>
          <a:p>
            <a:pPr algn="just"/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77" y="3730380"/>
            <a:ext cx="6651606" cy="27407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698" y="4290646"/>
            <a:ext cx="4945068" cy="944204"/>
          </a:xfrm>
          <a:prstGeom prst="rect">
            <a:avLst/>
          </a:prstGeom>
        </p:spPr>
      </p:pic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114272"/>
              </p:ext>
            </p:extLst>
          </p:nvPr>
        </p:nvGraphicFramePr>
        <p:xfrm>
          <a:off x="7431456" y="5544344"/>
          <a:ext cx="4307245" cy="723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5038"/>
                <a:gridCol w="203071"/>
                <a:gridCol w="203071"/>
                <a:gridCol w="203071"/>
                <a:gridCol w="203071"/>
                <a:gridCol w="203071"/>
                <a:gridCol w="203071"/>
                <a:gridCol w="203071"/>
                <a:gridCol w="203071"/>
                <a:gridCol w="203071"/>
                <a:gridCol w="203071"/>
                <a:gridCol w="203071"/>
                <a:gridCol w="203071"/>
                <a:gridCol w="203071"/>
                <a:gridCol w="203071"/>
                <a:gridCol w="203071"/>
                <a:gridCol w="203071"/>
                <a:gridCol w="203071"/>
              </a:tblGrid>
              <a:tr h="241198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M(i)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C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P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M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R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I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C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B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R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I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L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1198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K(i)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P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L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P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L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P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E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L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E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P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L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P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1198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C(i)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R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P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Q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P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V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X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G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L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F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G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E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D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M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A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266313"/>
      </p:ext>
    </p:extLst>
  </p:cSld>
  <p:clrMapOvr>
    <a:masterClrMapping/>
  </p:clrMapOvr>
  <p:transition spd="slow" advTm="25000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825"/>
          <a:stretch/>
        </p:blipFill>
        <p:spPr>
          <a:xfrm>
            <a:off x="278912" y="1743803"/>
            <a:ext cx="4840165" cy="48296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369" y="2572482"/>
            <a:ext cx="5372100" cy="405765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922954" y="234462"/>
            <a:ext cx="5230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CIFRADO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VIGENERE</a:t>
            </a:r>
            <a:endParaRPr lang="es-CO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271013" y="1267471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dirty="0" smtClean="0">
                <a:latin typeface="+mj-lt"/>
              </a:rPr>
              <a:t>CIFRADO</a:t>
            </a:r>
            <a:endParaRPr lang="es-CO" sz="3200" dirty="0">
              <a:latin typeface="+mj-lt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628828" y="1417342"/>
            <a:ext cx="2876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dirty="0" smtClean="0">
                <a:latin typeface="+mj-lt"/>
              </a:rPr>
              <a:t>DESCIFRADO</a:t>
            </a:r>
            <a:endParaRPr lang="es-CO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98326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595077" y="387112"/>
            <a:ext cx="4540740" cy="660149"/>
          </a:xfrm>
        </p:spPr>
        <p:txBody>
          <a:bodyPr/>
          <a:lstStyle/>
          <a:p>
            <a:r>
              <a:rPr lang="es-CO" dirty="0" smtClean="0">
                <a:solidFill>
                  <a:schemeClr val="bg1"/>
                </a:solidFill>
              </a:rPr>
              <a:t>CIFRADO FEISTEL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7543" y="1906099"/>
            <a:ext cx="11222672" cy="3892916"/>
          </a:xfrm>
        </p:spPr>
        <p:txBody>
          <a:bodyPr>
            <a:normAutofit/>
          </a:bodyPr>
          <a:lstStyle/>
          <a:p>
            <a:pPr algn="just"/>
            <a:r>
              <a:rPr lang="es-CO" sz="1800" dirty="0">
                <a:latin typeface="+mj-lt"/>
              </a:rPr>
              <a:t>También llamado </a:t>
            </a:r>
            <a:r>
              <a:rPr lang="es-CO" sz="1800" b="1" dirty="0">
                <a:latin typeface="+mj-lt"/>
              </a:rPr>
              <a:t>Redes de </a:t>
            </a:r>
            <a:r>
              <a:rPr lang="es-CO" sz="1800" b="1" dirty="0" err="1">
                <a:latin typeface="+mj-lt"/>
              </a:rPr>
              <a:t>Feistel</a:t>
            </a:r>
            <a:r>
              <a:rPr lang="es-CO" sz="1800" dirty="0">
                <a:latin typeface="+mj-lt"/>
              </a:rPr>
              <a:t> fue creado por Horst </a:t>
            </a:r>
            <a:r>
              <a:rPr lang="es-CO" sz="1800" dirty="0" err="1">
                <a:latin typeface="+mj-lt"/>
              </a:rPr>
              <a:t>Feistel</a:t>
            </a:r>
            <a:r>
              <a:rPr lang="es-CO" sz="1800" dirty="0">
                <a:latin typeface="+mj-lt"/>
              </a:rPr>
              <a:t> que fue uno de los primeros civiles investigadores en el campo de la criptografía y puede ser considerado el padre de cifrado por bloques modernos</a:t>
            </a:r>
            <a:r>
              <a:rPr lang="es-CO" sz="1800" dirty="0" smtClean="0">
                <a:latin typeface="+mj-lt"/>
              </a:rPr>
              <a:t>.</a:t>
            </a:r>
          </a:p>
          <a:p>
            <a:pPr algn="just"/>
            <a:r>
              <a:rPr lang="es-CO" sz="1800" dirty="0">
                <a:latin typeface="+mj-lt"/>
              </a:rPr>
              <a:t>Los algoritmos de cifrado simétricos se apoyan en los conceptos de </a:t>
            </a:r>
            <a:r>
              <a:rPr lang="es-CO" sz="1800" b="1" dirty="0">
                <a:latin typeface="+mj-lt"/>
              </a:rPr>
              <a:t>confusión y difusión</a:t>
            </a:r>
            <a:r>
              <a:rPr lang="es-CO" sz="1800" dirty="0">
                <a:latin typeface="+mj-lt"/>
              </a:rPr>
              <a:t> que se combinan para dar lugar a los denominados </a:t>
            </a:r>
            <a:r>
              <a:rPr lang="es-CO" sz="1800" b="1" dirty="0">
                <a:latin typeface="+mj-lt"/>
              </a:rPr>
              <a:t>cifrados de producto</a:t>
            </a:r>
            <a:r>
              <a:rPr lang="es-CO" sz="1800" dirty="0">
                <a:latin typeface="+mj-lt"/>
              </a:rPr>
              <a:t>. Estas técnicas consisten básicamente en trocear el mensaje en bloques de tamaño fijo, y aplicar la función de cifrado a cada uno de ellos.</a:t>
            </a:r>
          </a:p>
          <a:p>
            <a:pPr algn="just"/>
            <a:r>
              <a:rPr lang="es-CO" sz="1800" dirty="0">
                <a:latin typeface="+mj-lt"/>
              </a:rPr>
              <a:t>Muchos de los cifrados de producto tienen en común que dividen un bloque de longitud n en dos mitades, L y R. Se define entonces un cifrado de producto iterativo en el que la salida de cada ronda se usa como entrada para la siguiente según la </a:t>
            </a:r>
            <a:r>
              <a:rPr lang="es-CO" sz="1800" dirty="0" smtClean="0">
                <a:latin typeface="+mj-lt"/>
              </a:rPr>
              <a:t>relación</a:t>
            </a:r>
          </a:p>
          <a:p>
            <a:pPr algn="just"/>
            <a:r>
              <a:rPr lang="es-CO" sz="1800" dirty="0" smtClean="0">
                <a:latin typeface="+mj-lt"/>
              </a:rPr>
              <a:t>La </a:t>
            </a:r>
            <a:r>
              <a:rPr lang="es-CO" sz="1800" dirty="0">
                <a:latin typeface="+mj-lt"/>
              </a:rPr>
              <a:t>propuesta de </a:t>
            </a:r>
            <a:r>
              <a:rPr lang="es-CO" sz="1800" dirty="0" err="1">
                <a:latin typeface="+mj-lt"/>
              </a:rPr>
              <a:t>Feistel</a:t>
            </a:r>
            <a:r>
              <a:rPr lang="es-CO" sz="1800" dirty="0">
                <a:latin typeface="+mj-lt"/>
              </a:rPr>
              <a:t> propuso alterna sustituciones y permutaciones, es una aplicación práctica de una propuesta de Claude Shannon en 1945 para desarrollar un cifrado producto que alterna funciones de confusión y difusión.</a:t>
            </a:r>
          </a:p>
          <a:p>
            <a:pPr algn="just"/>
            <a:endParaRPr lang="es-CO" dirty="0" smtClean="0"/>
          </a:p>
          <a:p>
            <a:pPr algn="just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315859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799" y="1767132"/>
            <a:ext cx="7713784" cy="4806382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ctrTitle"/>
          </p:nvPr>
        </p:nvSpPr>
        <p:spPr>
          <a:xfrm>
            <a:off x="3595077" y="387112"/>
            <a:ext cx="4540740" cy="660149"/>
          </a:xfrm>
        </p:spPr>
        <p:txBody>
          <a:bodyPr/>
          <a:lstStyle/>
          <a:p>
            <a:r>
              <a:rPr lang="es-CO" dirty="0" smtClean="0">
                <a:solidFill>
                  <a:schemeClr val="bg1"/>
                </a:solidFill>
              </a:rPr>
              <a:t>CIFRADO FEISTEL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5753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258" y="1538652"/>
            <a:ext cx="6120465" cy="354058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258" y="5512410"/>
            <a:ext cx="5191125" cy="428625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ctrTitle"/>
          </p:nvPr>
        </p:nvSpPr>
        <p:spPr>
          <a:xfrm>
            <a:off x="3595077" y="387112"/>
            <a:ext cx="4540740" cy="660149"/>
          </a:xfrm>
        </p:spPr>
        <p:txBody>
          <a:bodyPr/>
          <a:lstStyle/>
          <a:p>
            <a:r>
              <a:rPr lang="es-CO" dirty="0" smtClean="0">
                <a:solidFill>
                  <a:schemeClr val="bg1"/>
                </a:solidFill>
              </a:rPr>
              <a:t>CIFRADO FEISTEL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20533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307" y="1614487"/>
            <a:ext cx="7242924" cy="4945438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ctrTitle"/>
          </p:nvPr>
        </p:nvSpPr>
        <p:spPr>
          <a:xfrm>
            <a:off x="3595077" y="387112"/>
            <a:ext cx="4540740" cy="660149"/>
          </a:xfrm>
        </p:spPr>
        <p:txBody>
          <a:bodyPr/>
          <a:lstStyle/>
          <a:p>
            <a:r>
              <a:rPr lang="es-CO" dirty="0" smtClean="0">
                <a:solidFill>
                  <a:schemeClr val="bg1"/>
                </a:solidFill>
              </a:rPr>
              <a:t>CIFRADO FEISTEL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57725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93" y="1804987"/>
            <a:ext cx="11337030" cy="4691659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3595077" y="387112"/>
            <a:ext cx="4540740" cy="660149"/>
          </a:xfrm>
        </p:spPr>
        <p:txBody>
          <a:bodyPr/>
          <a:lstStyle/>
          <a:p>
            <a:r>
              <a:rPr lang="es-CO" dirty="0" smtClean="0">
                <a:solidFill>
                  <a:schemeClr val="bg1"/>
                </a:solidFill>
              </a:rPr>
              <a:t>CIFRADO FEISTEL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0841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69" y="1430215"/>
            <a:ext cx="8675077" cy="22415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570" y="3583573"/>
            <a:ext cx="7655354" cy="3422064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3595077" y="387112"/>
            <a:ext cx="4540740" cy="660149"/>
          </a:xfrm>
        </p:spPr>
        <p:txBody>
          <a:bodyPr/>
          <a:lstStyle/>
          <a:p>
            <a:r>
              <a:rPr lang="es-CO" dirty="0" smtClean="0">
                <a:solidFill>
                  <a:schemeClr val="bg1"/>
                </a:solidFill>
              </a:rPr>
              <a:t>CIFRADO FEISTEL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78908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264</Words>
  <Application>Microsoft Office PowerPoint</Application>
  <PresentationFormat>Panorámica</PresentationFormat>
  <Paragraphs>76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Times New Roman</vt:lpstr>
      <vt:lpstr>Tema de Office</vt:lpstr>
      <vt:lpstr>Algoritmos criptografía clásica  VIGENERE - FEISTEL</vt:lpstr>
      <vt:lpstr>CIFRADO VIGENERE </vt:lpstr>
      <vt:lpstr>Presentación de PowerPoint</vt:lpstr>
      <vt:lpstr>CIFRADO FEISTEL</vt:lpstr>
      <vt:lpstr>CIFRADO FEISTEL</vt:lpstr>
      <vt:lpstr>CIFRADO FEISTEL</vt:lpstr>
      <vt:lpstr>CIFRADO FEISTEL</vt:lpstr>
      <vt:lpstr>CIFRADO FEISTEL</vt:lpstr>
      <vt:lpstr>CIFRADO FEISTEL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camilo</cp:lastModifiedBy>
  <cp:revision>45</cp:revision>
  <dcterms:created xsi:type="dcterms:W3CDTF">2018-04-03T13:56:47Z</dcterms:created>
  <dcterms:modified xsi:type="dcterms:W3CDTF">2019-06-21T14:38:16Z</dcterms:modified>
</cp:coreProperties>
</file>